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oboto Slab"/>
      <p:regular r:id="rId31"/>
      <p:bold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Nuni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Slab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regular.fntdata"/><Relationship Id="rId10" Type="http://schemas.openxmlformats.org/officeDocument/2006/relationships/slide" Target="slides/slide5.xml"/><Relationship Id="rId32" Type="http://schemas.openxmlformats.org/officeDocument/2006/relationships/font" Target="fonts/RobotoSlab-bold.fntdata"/><Relationship Id="rId13" Type="http://schemas.openxmlformats.org/officeDocument/2006/relationships/slide" Target="slides/slide8.xml"/><Relationship Id="rId35" Type="http://schemas.openxmlformats.org/officeDocument/2006/relationships/font" Target="fonts/Roboto-italic.fntdata"/><Relationship Id="rId12" Type="http://schemas.openxmlformats.org/officeDocument/2006/relationships/slide" Target="slides/slide7.xml"/><Relationship Id="rId34" Type="http://schemas.openxmlformats.org/officeDocument/2006/relationships/font" Target="fonts/Roboto-bold.fntdata"/><Relationship Id="rId15" Type="http://schemas.openxmlformats.org/officeDocument/2006/relationships/slide" Target="slides/slide10.xml"/><Relationship Id="rId37" Type="http://schemas.openxmlformats.org/officeDocument/2006/relationships/font" Target="fonts/Nunito-regular.fntdata"/><Relationship Id="rId14" Type="http://schemas.openxmlformats.org/officeDocument/2006/relationships/slide" Target="slides/slide9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2.xml"/><Relationship Id="rId39" Type="http://schemas.openxmlformats.org/officeDocument/2006/relationships/font" Target="fonts/Nunito-italic.fntdata"/><Relationship Id="rId16" Type="http://schemas.openxmlformats.org/officeDocument/2006/relationships/slide" Target="slides/slide11.xml"/><Relationship Id="rId38" Type="http://schemas.openxmlformats.org/officeDocument/2006/relationships/font" Target="fonts/Nuni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52ddf14666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52ddf14666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52ddf14666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52ddf14666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52ddf14666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52ddf14666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52ddf14666_0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52ddf14666_0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52ddf14666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52ddf14666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52ddf14666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52ddf14666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52ddf14666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52ddf14666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52ddf14666_0_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52ddf14666_0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52ddf14666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52ddf14666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52ddf14666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52ddf14666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52ddf14666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52ddf14666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52ddf14666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52ddf14666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52ddf14666_0_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52ddf14666_0_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52ddf14666_0_6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52ddf14666_0_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52ddf14666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52ddf14666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52ddf14666_0_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52ddf14666_0_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52ddf14666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52ddf14666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52ddf14666_0_7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52ddf14666_0_7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52ddf14666_0_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52ddf14666_0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52ddf14666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52ddf14666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52ddf14666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52ddf14666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52ddf14666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52ddf14666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52ddf14666_0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52ddf14666_0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52ddf14666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52ddf14666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52ddf14666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52ddf14666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gif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Singleton &amp; Strategy Design Pattern </a:t>
            </a:r>
            <a:r>
              <a:rPr b="1" lang="pt-BR"/>
              <a:t>Analysis</a:t>
            </a:r>
            <a:endParaRPr b="1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Author: Árnilsen Arthur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Year: 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PlayerController Diagram</a:t>
            </a:r>
            <a:endParaRPr/>
          </a:p>
        </p:txBody>
      </p:sp>
      <p:grpSp>
        <p:nvGrpSpPr>
          <p:cNvPr id="119" name="Google Shape;119;p22"/>
          <p:cNvGrpSpPr/>
          <p:nvPr/>
        </p:nvGrpSpPr>
        <p:grpSpPr>
          <a:xfrm>
            <a:off x="504275" y="2496675"/>
            <a:ext cx="2151600" cy="784200"/>
            <a:chOff x="526675" y="1905000"/>
            <a:chExt cx="2151600" cy="784200"/>
          </a:xfrm>
        </p:grpSpPr>
        <p:sp>
          <p:nvSpPr>
            <p:cNvPr id="120" name="Google Shape;120;p22"/>
            <p:cNvSpPr/>
            <p:nvPr/>
          </p:nvSpPr>
          <p:spPr>
            <a:xfrm>
              <a:off x="526675" y="1905000"/>
              <a:ext cx="2151600" cy="3921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C0000"/>
            </a:solidFill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chemeClr val="dk1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PlayerController</a:t>
              </a:r>
              <a:endParaRPr b="1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endParaRPr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526675" y="2297100"/>
              <a:ext cx="2151600" cy="392100"/>
            </a:xfrm>
            <a:prstGeom prst="round2SameRect">
              <a:avLst>
                <a:gd fmla="val 0" name="adj1"/>
                <a:gd fmla="val 11432" name="adj2"/>
              </a:avLst>
            </a:prstGeom>
            <a:solidFill>
              <a:srgbClr val="660000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BaseInterface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2" name="Google Shape;122;p22"/>
          <p:cNvSpPr/>
          <p:nvPr/>
        </p:nvSpPr>
        <p:spPr>
          <a:xfrm>
            <a:off x="3563475" y="1646025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8761D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AutoPlayerController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23" name="Google Shape;123;p22"/>
          <p:cNvSpPr/>
          <p:nvPr/>
        </p:nvSpPr>
        <p:spPr>
          <a:xfrm>
            <a:off x="3563475" y="2131275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8761D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DefaultPlayerController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24" name="Google Shape;124;p22"/>
          <p:cNvSpPr/>
          <p:nvPr/>
        </p:nvSpPr>
        <p:spPr>
          <a:xfrm>
            <a:off x="3563475" y="2616525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8761D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PCRandomPlayerController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25" name="Google Shape;125;p22"/>
          <p:cNvSpPr/>
          <p:nvPr/>
        </p:nvSpPr>
        <p:spPr>
          <a:xfrm>
            <a:off x="3563475" y="3100050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8761D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PCSimplePlayerController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26" name="Google Shape;126;p22"/>
          <p:cNvSpPr/>
          <p:nvPr/>
        </p:nvSpPr>
        <p:spPr>
          <a:xfrm>
            <a:off x="3563475" y="3583575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8761D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PCStockfishPlayerController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127" name="Google Shape;127;p22"/>
          <p:cNvCxnSpPr>
            <a:stCxn id="120" idx="0"/>
            <a:endCxn id="122" idx="2"/>
          </p:cNvCxnSpPr>
          <p:nvPr/>
        </p:nvCxnSpPr>
        <p:spPr>
          <a:xfrm flipH="1" rot="10800000">
            <a:off x="2655875" y="1841925"/>
            <a:ext cx="907500" cy="8508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22"/>
          <p:cNvCxnSpPr>
            <a:stCxn id="120" idx="0"/>
            <a:endCxn id="123" idx="2"/>
          </p:cNvCxnSpPr>
          <p:nvPr/>
        </p:nvCxnSpPr>
        <p:spPr>
          <a:xfrm flipH="1" rot="10800000">
            <a:off x="2655875" y="2327325"/>
            <a:ext cx="907500" cy="3654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22"/>
          <p:cNvCxnSpPr>
            <a:stCxn id="120" idx="0"/>
            <a:endCxn id="124" idx="2"/>
          </p:cNvCxnSpPr>
          <p:nvPr/>
        </p:nvCxnSpPr>
        <p:spPr>
          <a:xfrm>
            <a:off x="2655875" y="2692725"/>
            <a:ext cx="907500" cy="1200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22"/>
          <p:cNvCxnSpPr>
            <a:stCxn id="120" idx="0"/>
            <a:endCxn id="125" idx="2"/>
          </p:cNvCxnSpPr>
          <p:nvPr/>
        </p:nvCxnSpPr>
        <p:spPr>
          <a:xfrm>
            <a:off x="2655875" y="2692725"/>
            <a:ext cx="907500" cy="6033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" name="Google Shape;131;p22"/>
          <p:cNvCxnSpPr>
            <a:stCxn id="120" idx="0"/>
            <a:endCxn id="126" idx="2"/>
          </p:cNvCxnSpPr>
          <p:nvPr/>
        </p:nvCxnSpPr>
        <p:spPr>
          <a:xfrm>
            <a:off x="2655875" y="2692725"/>
            <a:ext cx="907500" cy="10869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1572600" y="4457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Switches between PlayerController strategies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3">
            <a:alphaModFix/>
          </a:blip>
          <a:srcRect b="0" l="0" r="57598" t="0"/>
          <a:stretch/>
        </p:blipFill>
        <p:spPr>
          <a:xfrm>
            <a:off x="343075" y="1344525"/>
            <a:ext cx="3877228" cy="2134199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4">
            <a:alphaModFix/>
          </a:blip>
          <a:srcRect b="0" l="0" r="50514" t="0"/>
          <a:stretch/>
        </p:blipFill>
        <p:spPr>
          <a:xfrm>
            <a:off x="4625650" y="1226175"/>
            <a:ext cx="4193377" cy="2370901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1572600" y="4457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GameController class structure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 b="0" l="0" r="43955" t="0"/>
          <a:stretch/>
        </p:blipFill>
        <p:spPr>
          <a:xfrm>
            <a:off x="961213" y="444700"/>
            <a:ext cx="7221576" cy="3787650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PieceMovePopulator Diagram</a:t>
            </a:r>
            <a:endParaRPr/>
          </a:p>
        </p:txBody>
      </p:sp>
      <p:sp>
        <p:nvSpPr>
          <p:cNvPr id="150" name="Google Shape;150;p25"/>
          <p:cNvSpPr/>
          <p:nvPr/>
        </p:nvSpPr>
        <p:spPr>
          <a:xfrm>
            <a:off x="3029975" y="1549688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PieceMovePopulatorBishop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1" name="Google Shape;151;p25"/>
          <p:cNvSpPr/>
          <p:nvPr/>
        </p:nvSpPr>
        <p:spPr>
          <a:xfrm>
            <a:off x="3029975" y="2034938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PieceMovePopulatorKing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grpSp>
        <p:nvGrpSpPr>
          <p:cNvPr id="152" name="Google Shape;152;p25"/>
          <p:cNvGrpSpPr/>
          <p:nvPr/>
        </p:nvGrpSpPr>
        <p:grpSpPr>
          <a:xfrm>
            <a:off x="504275" y="2540300"/>
            <a:ext cx="2151600" cy="784200"/>
            <a:chOff x="526675" y="1905000"/>
            <a:chExt cx="2151600" cy="784200"/>
          </a:xfrm>
        </p:grpSpPr>
        <p:sp>
          <p:nvSpPr>
            <p:cNvPr id="153" name="Google Shape;153;p25"/>
            <p:cNvSpPr/>
            <p:nvPr/>
          </p:nvSpPr>
          <p:spPr>
            <a:xfrm>
              <a:off x="526675" y="1905000"/>
              <a:ext cx="2151600" cy="3921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C0000"/>
            </a:solidFill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chemeClr val="dk1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PieceMovePopulator</a:t>
              </a:r>
              <a:endParaRPr b="1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endParaRPr>
            </a:p>
          </p:txBody>
        </p:sp>
        <p:sp>
          <p:nvSpPr>
            <p:cNvPr id="154" name="Google Shape;154;p25"/>
            <p:cNvSpPr/>
            <p:nvPr/>
          </p:nvSpPr>
          <p:spPr>
            <a:xfrm>
              <a:off x="526675" y="2297100"/>
              <a:ext cx="2151600" cy="392100"/>
            </a:xfrm>
            <a:prstGeom prst="round2SameRect">
              <a:avLst>
                <a:gd fmla="val 0" name="adj1"/>
                <a:gd fmla="val 11432" name="adj2"/>
              </a:avLst>
            </a:prstGeom>
            <a:solidFill>
              <a:srgbClr val="660000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BaseInterface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5" name="Google Shape;155;p25"/>
          <p:cNvSpPr/>
          <p:nvPr/>
        </p:nvSpPr>
        <p:spPr>
          <a:xfrm>
            <a:off x="3029975" y="2520188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PieceMovePopulatorRook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6" name="Google Shape;156;p25"/>
          <p:cNvSpPr/>
          <p:nvPr/>
        </p:nvSpPr>
        <p:spPr>
          <a:xfrm>
            <a:off x="3029975" y="3003713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PieceMovePopulatorQueen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7" name="Google Shape;157;p25"/>
          <p:cNvSpPr/>
          <p:nvPr/>
        </p:nvSpPr>
        <p:spPr>
          <a:xfrm>
            <a:off x="3029975" y="3487238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PieceMovePopulatorKnight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58" name="Google Shape;158;p25"/>
          <p:cNvSpPr/>
          <p:nvPr/>
        </p:nvSpPr>
        <p:spPr>
          <a:xfrm>
            <a:off x="3029975" y="3970763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PieceMovePopulatorPawn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159" name="Google Shape;159;p25"/>
          <p:cNvCxnSpPr>
            <a:stCxn id="153" idx="0"/>
            <a:endCxn id="150" idx="2"/>
          </p:cNvCxnSpPr>
          <p:nvPr/>
        </p:nvCxnSpPr>
        <p:spPr>
          <a:xfrm flipH="1" rot="10800000">
            <a:off x="2655875" y="1745750"/>
            <a:ext cx="374100" cy="990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" name="Google Shape;160;p25"/>
          <p:cNvCxnSpPr>
            <a:stCxn id="153" idx="0"/>
            <a:endCxn id="151" idx="2"/>
          </p:cNvCxnSpPr>
          <p:nvPr/>
        </p:nvCxnSpPr>
        <p:spPr>
          <a:xfrm flipH="1" rot="10800000">
            <a:off x="2655875" y="2230850"/>
            <a:ext cx="374100" cy="505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" name="Google Shape;161;p25"/>
          <p:cNvCxnSpPr>
            <a:stCxn id="153" idx="0"/>
            <a:endCxn id="155" idx="2"/>
          </p:cNvCxnSpPr>
          <p:nvPr/>
        </p:nvCxnSpPr>
        <p:spPr>
          <a:xfrm flipH="1" rot="10800000">
            <a:off x="2655875" y="2716250"/>
            <a:ext cx="374100" cy="201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" name="Google Shape;162;p25"/>
          <p:cNvCxnSpPr>
            <a:stCxn id="153" idx="0"/>
            <a:endCxn id="156" idx="2"/>
          </p:cNvCxnSpPr>
          <p:nvPr/>
        </p:nvCxnSpPr>
        <p:spPr>
          <a:xfrm>
            <a:off x="2655875" y="2736350"/>
            <a:ext cx="374100" cy="4635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" name="Google Shape;163;p25"/>
          <p:cNvCxnSpPr>
            <a:stCxn id="153" idx="0"/>
            <a:endCxn id="158" idx="2"/>
          </p:cNvCxnSpPr>
          <p:nvPr/>
        </p:nvCxnSpPr>
        <p:spPr>
          <a:xfrm>
            <a:off x="2655875" y="2736350"/>
            <a:ext cx="374100" cy="14304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25"/>
          <p:cNvCxnSpPr>
            <a:stCxn id="153" idx="0"/>
            <a:endCxn id="157" idx="2"/>
          </p:cNvCxnSpPr>
          <p:nvPr/>
        </p:nvCxnSpPr>
        <p:spPr>
          <a:xfrm>
            <a:off x="2655875" y="2736350"/>
            <a:ext cx="374100" cy="9468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5" name="Google Shape;165;p25"/>
          <p:cNvSpPr/>
          <p:nvPr/>
        </p:nvSpPr>
        <p:spPr>
          <a:xfrm>
            <a:off x="6051175" y="1549688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1155CC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PieceMovePopulatorKingCastler</a:t>
            </a:r>
            <a:endParaRPr b="1" sz="12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166" name="Google Shape;166;p25"/>
          <p:cNvCxnSpPr>
            <a:stCxn id="151" idx="0"/>
            <a:endCxn id="165" idx="1"/>
          </p:cNvCxnSpPr>
          <p:nvPr/>
        </p:nvCxnSpPr>
        <p:spPr>
          <a:xfrm flipH="1" rot="10800000">
            <a:off x="5894375" y="1941788"/>
            <a:ext cx="1589100" cy="2892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" name="Google Shape;167;p25"/>
          <p:cNvSpPr/>
          <p:nvPr/>
        </p:nvSpPr>
        <p:spPr>
          <a:xfrm>
            <a:off x="6051175" y="3003713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1155CC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PieceMovePopulatorRookCastler</a:t>
            </a:r>
            <a:endParaRPr b="1" sz="12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168" name="Google Shape;168;p25"/>
          <p:cNvCxnSpPr>
            <a:stCxn id="155" idx="0"/>
            <a:endCxn id="167" idx="3"/>
          </p:cNvCxnSpPr>
          <p:nvPr/>
        </p:nvCxnSpPr>
        <p:spPr>
          <a:xfrm>
            <a:off x="5894375" y="2716238"/>
            <a:ext cx="1589100" cy="2874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AttackLinesProvider Diagram</a:t>
            </a:r>
            <a:endParaRPr/>
          </a:p>
        </p:txBody>
      </p:sp>
      <p:grpSp>
        <p:nvGrpSpPr>
          <p:cNvPr id="174" name="Google Shape;174;p26"/>
          <p:cNvGrpSpPr/>
          <p:nvPr/>
        </p:nvGrpSpPr>
        <p:grpSpPr>
          <a:xfrm>
            <a:off x="504275" y="2496675"/>
            <a:ext cx="2151600" cy="784200"/>
            <a:chOff x="526675" y="1905000"/>
            <a:chExt cx="2151600" cy="784200"/>
          </a:xfrm>
        </p:grpSpPr>
        <p:sp>
          <p:nvSpPr>
            <p:cNvPr id="175" name="Google Shape;175;p26"/>
            <p:cNvSpPr/>
            <p:nvPr/>
          </p:nvSpPr>
          <p:spPr>
            <a:xfrm>
              <a:off x="526675" y="1905000"/>
              <a:ext cx="2151600" cy="3921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CC0000"/>
            </a:solidFill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chemeClr val="dk1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AttackLinesProvider</a:t>
              </a:r>
              <a:endParaRPr b="1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endParaRPr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526675" y="2297100"/>
              <a:ext cx="2151600" cy="392100"/>
            </a:xfrm>
            <a:prstGeom prst="round2SameRect">
              <a:avLst>
                <a:gd fmla="val 0" name="adj1"/>
                <a:gd fmla="val 11432" name="adj2"/>
              </a:avLst>
            </a:prstGeom>
            <a:solidFill>
              <a:srgbClr val="660000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BaseInterface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7" name="Google Shape;177;p26"/>
          <p:cNvSpPr/>
          <p:nvPr/>
        </p:nvSpPr>
        <p:spPr>
          <a:xfrm>
            <a:off x="3563475" y="1646025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51C75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AttackLinesProviderDiagonal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8" name="Google Shape;178;p26"/>
          <p:cNvSpPr/>
          <p:nvPr/>
        </p:nvSpPr>
        <p:spPr>
          <a:xfrm>
            <a:off x="3563475" y="2131275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51C75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AttackLinesProviderKing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79" name="Google Shape;179;p26"/>
          <p:cNvSpPr/>
          <p:nvPr/>
        </p:nvSpPr>
        <p:spPr>
          <a:xfrm>
            <a:off x="3563475" y="2616525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51C75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AttackLinesProviderKnight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0" name="Google Shape;180;p26"/>
          <p:cNvSpPr/>
          <p:nvPr/>
        </p:nvSpPr>
        <p:spPr>
          <a:xfrm>
            <a:off x="3563475" y="3100050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51C75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AttackLinesProviderPawn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81" name="Google Shape;181;p26"/>
          <p:cNvSpPr/>
          <p:nvPr/>
        </p:nvSpPr>
        <p:spPr>
          <a:xfrm>
            <a:off x="3563475" y="3583575"/>
            <a:ext cx="28644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51C75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AttackLinesProviderStraight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182" name="Google Shape;182;p26"/>
          <p:cNvCxnSpPr>
            <a:stCxn id="175" idx="0"/>
            <a:endCxn id="177" idx="2"/>
          </p:cNvCxnSpPr>
          <p:nvPr/>
        </p:nvCxnSpPr>
        <p:spPr>
          <a:xfrm flipH="1" rot="10800000">
            <a:off x="2655875" y="1841925"/>
            <a:ext cx="907500" cy="8508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" name="Google Shape;183;p26"/>
          <p:cNvCxnSpPr>
            <a:stCxn id="175" idx="0"/>
            <a:endCxn id="178" idx="2"/>
          </p:cNvCxnSpPr>
          <p:nvPr/>
        </p:nvCxnSpPr>
        <p:spPr>
          <a:xfrm flipH="1" rot="10800000">
            <a:off x="2655875" y="2327325"/>
            <a:ext cx="907500" cy="3654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" name="Google Shape;184;p26"/>
          <p:cNvCxnSpPr>
            <a:stCxn id="175" idx="0"/>
            <a:endCxn id="179" idx="2"/>
          </p:cNvCxnSpPr>
          <p:nvPr/>
        </p:nvCxnSpPr>
        <p:spPr>
          <a:xfrm>
            <a:off x="2655875" y="2692725"/>
            <a:ext cx="907500" cy="1200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5" name="Google Shape;185;p26"/>
          <p:cNvCxnSpPr>
            <a:stCxn id="175" idx="0"/>
            <a:endCxn id="180" idx="2"/>
          </p:cNvCxnSpPr>
          <p:nvPr/>
        </p:nvCxnSpPr>
        <p:spPr>
          <a:xfrm>
            <a:off x="2655875" y="2692725"/>
            <a:ext cx="907500" cy="6033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6" name="Google Shape;186;p26"/>
          <p:cNvCxnSpPr>
            <a:stCxn id="175" idx="0"/>
            <a:endCxn id="181" idx="2"/>
          </p:cNvCxnSpPr>
          <p:nvPr/>
        </p:nvCxnSpPr>
        <p:spPr>
          <a:xfrm>
            <a:off x="2655875" y="2692725"/>
            <a:ext cx="907500" cy="10869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1572600" y="4457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Piece class structure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92" name="Google Shape;1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6200" y="301594"/>
            <a:ext cx="5998802" cy="4182755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Piece</a:t>
            </a:r>
            <a:endParaRPr/>
          </a:p>
        </p:txBody>
      </p:sp>
      <p:pic>
        <p:nvPicPr>
          <p:cNvPr id="198" name="Google Shape;19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763" y="816925"/>
            <a:ext cx="7610475" cy="250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8"/>
          <p:cNvSpPr/>
          <p:nvPr/>
        </p:nvSpPr>
        <p:spPr>
          <a:xfrm>
            <a:off x="766775" y="3322000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51C75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Diagonal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00" name="Google Shape;200;p28"/>
          <p:cNvSpPr/>
          <p:nvPr/>
        </p:nvSpPr>
        <p:spPr>
          <a:xfrm>
            <a:off x="766775" y="3807175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Bishop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01" name="Google Shape;201;p28"/>
          <p:cNvSpPr/>
          <p:nvPr/>
        </p:nvSpPr>
        <p:spPr>
          <a:xfrm>
            <a:off x="2056575" y="3322000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51C75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King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02" name="Google Shape;202;p28"/>
          <p:cNvSpPr/>
          <p:nvPr/>
        </p:nvSpPr>
        <p:spPr>
          <a:xfrm>
            <a:off x="2056575" y="3807175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King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03" name="Google Shape;203;p28"/>
          <p:cNvSpPr/>
          <p:nvPr/>
        </p:nvSpPr>
        <p:spPr>
          <a:xfrm>
            <a:off x="3346375" y="3322000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51C75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Knight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04" name="Google Shape;204;p28"/>
          <p:cNvSpPr/>
          <p:nvPr/>
        </p:nvSpPr>
        <p:spPr>
          <a:xfrm>
            <a:off x="3346375" y="3807175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Knight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05" name="Google Shape;205;p28"/>
          <p:cNvSpPr/>
          <p:nvPr/>
        </p:nvSpPr>
        <p:spPr>
          <a:xfrm>
            <a:off x="4686600" y="3322000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51C75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Pawn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06" name="Google Shape;206;p28"/>
          <p:cNvSpPr/>
          <p:nvPr/>
        </p:nvSpPr>
        <p:spPr>
          <a:xfrm>
            <a:off x="4686600" y="3807175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Pawn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07" name="Google Shape;207;p28"/>
          <p:cNvSpPr/>
          <p:nvPr/>
        </p:nvSpPr>
        <p:spPr>
          <a:xfrm>
            <a:off x="6026825" y="3322000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51C75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Diagonal</a:t>
            </a:r>
            <a:endParaRPr b="1"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Straight</a:t>
            </a:r>
            <a:endParaRPr b="1"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08" name="Google Shape;208;p28"/>
          <p:cNvSpPr/>
          <p:nvPr/>
        </p:nvSpPr>
        <p:spPr>
          <a:xfrm>
            <a:off x="6026825" y="3807175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Queen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09" name="Google Shape;209;p28"/>
          <p:cNvSpPr/>
          <p:nvPr/>
        </p:nvSpPr>
        <p:spPr>
          <a:xfrm>
            <a:off x="7367050" y="3322000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351C75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Straight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10" name="Google Shape;210;p28"/>
          <p:cNvSpPr/>
          <p:nvPr/>
        </p:nvSpPr>
        <p:spPr>
          <a:xfrm>
            <a:off x="7367050" y="3807175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BF9000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Rook</a:t>
            </a:r>
            <a:endParaRPr b="1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11" name="Google Shape;211;p28"/>
          <p:cNvSpPr/>
          <p:nvPr/>
        </p:nvSpPr>
        <p:spPr>
          <a:xfrm>
            <a:off x="2056575" y="4292350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1155CC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KingCastler</a:t>
            </a:r>
            <a:endParaRPr b="1" sz="12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12" name="Google Shape;212;p28"/>
          <p:cNvSpPr/>
          <p:nvPr/>
        </p:nvSpPr>
        <p:spPr>
          <a:xfrm>
            <a:off x="7367050" y="4292350"/>
            <a:ext cx="1154100" cy="392100"/>
          </a:xfrm>
          <a:prstGeom prst="round2SameRect">
            <a:avLst>
              <a:gd fmla="val 16667" name="adj1"/>
              <a:gd fmla="val 15436" name="adj2"/>
            </a:avLst>
          </a:prstGeom>
          <a:solidFill>
            <a:srgbClr val="1155CC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RookCastler</a:t>
            </a:r>
            <a:endParaRPr b="1" sz="12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/>
          <p:nvPr>
            <p:ph idx="1" type="body"/>
          </p:nvPr>
        </p:nvSpPr>
        <p:spPr>
          <a:xfrm>
            <a:off x="1572600" y="4457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Changing </a:t>
            </a:r>
            <a:r>
              <a:rPr lang="pt-BR">
                <a:latin typeface="Nunito"/>
                <a:ea typeface="Nunito"/>
                <a:cs typeface="Nunito"/>
                <a:sym typeface="Nunito"/>
              </a:rPr>
              <a:t>Populator / Provider on Castle / Promote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18" name="Google Shape;21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325" y="443375"/>
            <a:ext cx="7159000" cy="2806324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9" name="Google Shape;219;p29"/>
          <p:cNvPicPr preferRelativeResize="0"/>
          <p:nvPr/>
        </p:nvPicPr>
        <p:blipFill rotWithShape="1">
          <a:blip r:embed="rId4">
            <a:alphaModFix/>
          </a:blip>
          <a:srcRect b="0" l="0" r="47878" t="0"/>
          <a:stretch/>
        </p:blipFill>
        <p:spPr>
          <a:xfrm>
            <a:off x="1037325" y="3587100"/>
            <a:ext cx="4016200" cy="870725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0" name="Google Shape;220;p29"/>
          <p:cNvPicPr preferRelativeResize="0"/>
          <p:nvPr/>
        </p:nvPicPr>
        <p:blipFill rotWithShape="1">
          <a:blip r:embed="rId5">
            <a:alphaModFix/>
          </a:blip>
          <a:srcRect b="0" l="0" r="49331" t="0"/>
          <a:stretch/>
        </p:blipFill>
        <p:spPr>
          <a:xfrm>
            <a:off x="5378850" y="2802575"/>
            <a:ext cx="3451400" cy="1655250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idx="1" type="body"/>
          </p:nvPr>
        </p:nvSpPr>
        <p:spPr>
          <a:xfrm>
            <a:off x="1572600" y="4457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Populator assignment method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26" name="Google Shape;22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5025" y="197350"/>
            <a:ext cx="6493251" cy="4235825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/>
          <p:nvPr>
            <p:ph idx="1" type="body"/>
          </p:nvPr>
        </p:nvSpPr>
        <p:spPr>
          <a:xfrm>
            <a:off x="1572600" y="4457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Provider assignment method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32" name="Google Shape;2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125" y="546076"/>
            <a:ext cx="7629752" cy="3911749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Project: Chess Game</a:t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7600" y="1209450"/>
            <a:ext cx="5565499" cy="3473301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350" y="2094622"/>
            <a:ext cx="3056750" cy="1702956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3825" y="1636375"/>
            <a:ext cx="1271775" cy="935375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"/>
          <p:cNvSpPr txBox="1"/>
          <p:nvPr>
            <p:ph idx="1" type="body"/>
          </p:nvPr>
        </p:nvSpPr>
        <p:spPr>
          <a:xfrm>
            <a:off x="1572600" y="4457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In-Game debug view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38" name="Google Shape;23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350" y="268950"/>
            <a:ext cx="7429298" cy="4153024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Why to use the Strategy Design Pattern?</a:t>
            </a:r>
            <a:endParaRPr/>
          </a:p>
        </p:txBody>
      </p:sp>
      <p:sp>
        <p:nvSpPr>
          <p:cNvPr id="244" name="Google Shape;244;p33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You can use the same class for all the pieces of the same type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(32 objects down to only 6)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45" name="Google Shape;24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0400" y="477425"/>
            <a:ext cx="3728999" cy="3728999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Why to use the Strategy Design Pattern?</a:t>
            </a:r>
            <a:endParaRPr/>
          </a:p>
        </p:txBody>
      </p:sp>
      <p:sp>
        <p:nvSpPr>
          <p:cNvPr id="251" name="Google Shape;251;p34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You can just swap the strategy to change the behavior of a Piece, instead of having to create a new object (which would be slower and would use more memory)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52" name="Google Shape;252;p34"/>
          <p:cNvPicPr preferRelativeResize="0"/>
          <p:nvPr/>
        </p:nvPicPr>
        <p:blipFill rotWithShape="1">
          <a:blip r:embed="rId3">
            <a:alphaModFix/>
          </a:blip>
          <a:srcRect b="0" l="0" r="31005" t="0"/>
          <a:stretch/>
        </p:blipFill>
        <p:spPr>
          <a:xfrm>
            <a:off x="4844800" y="1008512"/>
            <a:ext cx="4094326" cy="3126475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5"/>
          <p:cNvSpPr txBox="1"/>
          <p:nvPr>
            <p:ph type="title"/>
          </p:nvPr>
        </p:nvSpPr>
        <p:spPr>
          <a:xfrm>
            <a:off x="387900" y="18025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6000"/>
              <a:t>Results</a:t>
            </a:r>
            <a:endParaRPr sz="6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Results</a:t>
            </a:r>
            <a:endParaRPr/>
          </a:p>
        </p:txBody>
      </p:sp>
      <p:sp>
        <p:nvSpPr>
          <p:cNvPr id="263" name="Google Shape;263;p3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-"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Less object creation at</a:t>
            </a:r>
            <a:r>
              <a:rPr lang="pt-BR">
                <a:latin typeface="Nunito"/>
                <a:ea typeface="Nunito"/>
                <a:cs typeface="Nunito"/>
                <a:sym typeface="Nunito"/>
              </a:rPr>
              <a:t> real-time</a:t>
            </a:r>
            <a:r>
              <a:rPr lang="pt-BR">
                <a:latin typeface="Nunito"/>
                <a:ea typeface="Nunito"/>
                <a:cs typeface="Nunito"/>
                <a:sym typeface="Nunito"/>
              </a:rPr>
              <a:t> (-memory usage)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Nunito"/>
              <a:buChar char="-"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Fast movement generation (+speed on comparisons)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Nunito"/>
              <a:buChar char="-"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Better piece object structure </a:t>
            </a:r>
            <a:r>
              <a:rPr b="1" lang="pt-BR">
                <a:solidFill>
                  <a:srgbClr val="F1C232"/>
                </a:solidFill>
                <a:latin typeface="Nunito"/>
                <a:ea typeface="Nunito"/>
                <a:cs typeface="Nunito"/>
                <a:sym typeface="Nunito"/>
              </a:rPr>
              <a:t>(Flyweights)</a:t>
            </a:r>
            <a:endParaRPr b="1">
              <a:solidFill>
                <a:srgbClr val="F1C23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1C23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Nunito"/>
              <a:buChar char="-"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I can use strategy methods as </a:t>
            </a:r>
            <a:r>
              <a:rPr b="1" lang="pt-BR">
                <a:solidFill>
                  <a:srgbClr val="F1C232"/>
                </a:solidFill>
                <a:latin typeface="Nunito"/>
                <a:ea typeface="Nunito"/>
                <a:cs typeface="Nunito"/>
                <a:sym typeface="Nunito"/>
              </a:rPr>
              <a:t>observers </a:t>
            </a:r>
            <a:r>
              <a:rPr lang="pt-BR">
                <a:latin typeface="Nunito"/>
                <a:ea typeface="Nunito"/>
                <a:cs typeface="Nunito"/>
                <a:sym typeface="Nunito"/>
              </a:rPr>
              <a:t>as well when needed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7"/>
          <p:cNvSpPr txBox="1"/>
          <p:nvPr>
            <p:ph type="title"/>
          </p:nvPr>
        </p:nvSpPr>
        <p:spPr>
          <a:xfrm>
            <a:off x="387900" y="17580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6000"/>
              <a:t>Thank </a:t>
            </a:r>
            <a:r>
              <a:rPr lang="pt-BR" sz="6000"/>
              <a:t>you</a:t>
            </a:r>
            <a:r>
              <a:rPr lang="pt-BR" sz="6000"/>
              <a:t> :)</a:t>
            </a:r>
            <a:endParaRPr sz="6000"/>
          </a:p>
        </p:txBody>
      </p:sp>
      <p:pic>
        <p:nvPicPr>
          <p:cNvPr id="269" name="Google Shape;269;p37"/>
          <p:cNvPicPr preferRelativeResize="0"/>
          <p:nvPr/>
        </p:nvPicPr>
        <p:blipFill rotWithShape="1">
          <a:blip r:embed="rId3">
            <a:alphaModFix/>
          </a:blip>
          <a:srcRect b="9931" l="10113" r="10256" t="10107"/>
          <a:stretch/>
        </p:blipFill>
        <p:spPr>
          <a:xfrm>
            <a:off x="3434225" y="1942800"/>
            <a:ext cx="2275550" cy="2284975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0" name="Google Shape;270;p37"/>
          <p:cNvSpPr txBox="1"/>
          <p:nvPr>
            <p:ph idx="1" type="body"/>
          </p:nvPr>
        </p:nvSpPr>
        <p:spPr>
          <a:xfrm>
            <a:off x="1572600" y="4381625"/>
            <a:ext cx="59988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Github repository with chess project source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87900" y="18025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/>
              <a:t>Singleton</a:t>
            </a:r>
            <a:endParaRPr sz="6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Singleton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-"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Single instance classes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Nunito"/>
              <a:buChar char="-"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Good for game controllers (actual usage)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Nunito"/>
              <a:buChar char="-"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Static reference that can be accessed / used by other classes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1572600" y="4457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GameController instance definition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363" y="216250"/>
            <a:ext cx="7371270" cy="4120551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4516" y="3471475"/>
            <a:ext cx="4440410" cy="1017725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1572600" y="4457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GameBoard accessing GameController.instance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475" y="197375"/>
            <a:ext cx="6687050" cy="4112551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87900" y="18025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6000"/>
              <a:t>Strategy Design Pattern</a:t>
            </a:r>
            <a:endParaRPr sz="6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Strategy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unito"/>
              <a:buChar char="-"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You can choose the behaviour of a object without changing the object itself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Nunito"/>
              <a:buChar char="-"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You can reuse the same strategy object for more than one object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Nunito"/>
              <a:buChar char="-"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Very good for high-speed-demanding algorithms (all well-known chess AIs uses the strategy design pattern for high speed move generation)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Nunito"/>
              <a:buChar char="-"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Very good for light-objects (as chess pieces, that don’t have additional data)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900" y="740899"/>
            <a:ext cx="8222200" cy="3066875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1572600" y="4457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Nunito"/>
                <a:ea typeface="Nunito"/>
                <a:cs typeface="Nunito"/>
                <a:sym typeface="Nunito"/>
              </a:rPr>
              <a:t>Strategy base interfaces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